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7375" y="2514600"/>
            <a:ext cx="9227238" cy="1117121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Rod činný a trpný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4489" y="5415734"/>
            <a:ext cx="8915399" cy="1126283"/>
          </a:xfrm>
        </p:spPr>
        <p:txBody>
          <a:bodyPr/>
          <a:lstStyle/>
          <a:p>
            <a:pPr algn="r"/>
            <a:r>
              <a:rPr lang="cs-CZ" dirty="0" smtClean="0"/>
              <a:t>Mgr. Martin Burant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93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603849"/>
            <a:ext cx="8915400" cy="53073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500" dirty="0" smtClean="0"/>
              <a:t>Rod činný a trpný není jednoduchá látka, ale určitě bude pro Vás jednodušší než skladba. </a:t>
            </a:r>
            <a:r>
              <a:rPr lang="cs-CZ" sz="2500" dirty="0" smtClean="0">
                <a:sym typeface="Wingdings" panose="05000000000000000000" pitchFamily="2" charset="2"/>
              </a:rPr>
              <a:t> </a:t>
            </a:r>
          </a:p>
          <a:p>
            <a:pPr marL="0" indent="0" algn="ctr">
              <a:buNone/>
            </a:pPr>
            <a:r>
              <a:rPr lang="cs-CZ" sz="2500" dirty="0" smtClean="0">
                <a:sym typeface="Wingdings" panose="05000000000000000000" pitchFamily="2" charset="2"/>
              </a:rPr>
              <a:t>Někteří z Vás jste rozdíl mezi rodem činným a trpným pochopili už z toho, co jste si právě nalepili do svých sešitů, ale pro Vás, co ne, zkusím Vám to teď rozepsat.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52610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603849"/>
            <a:ext cx="8915400" cy="53073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Rod činný</a:t>
            </a:r>
          </a:p>
          <a:p>
            <a:pPr marL="0" indent="0" algn="just">
              <a:buNone/>
            </a:pPr>
            <a:r>
              <a:rPr lang="cs-CZ" sz="2000" dirty="0" smtClean="0"/>
              <a:t>V rodu činném se věta jeví „normálně“. Někdo něco udělal.</a:t>
            </a:r>
          </a:p>
          <a:p>
            <a:pPr marL="0" indent="0" algn="just">
              <a:buNone/>
            </a:pPr>
            <a:r>
              <a:rPr lang="cs-CZ" sz="2000" i="1" dirty="0" smtClean="0"/>
              <a:t>Martin zavřel dveře.</a:t>
            </a:r>
            <a:r>
              <a:rPr lang="cs-CZ" sz="2000" dirty="0" smtClean="0"/>
              <a:t> Podmět (Martin), zavřel (sloveso) dveře (předmět).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b="1" dirty="0" smtClean="0"/>
              <a:t>Rod trpný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dirty="0" smtClean="0"/>
              <a:t>Pokud trochu proházím slovosled, věta je jiná.</a:t>
            </a:r>
          </a:p>
          <a:p>
            <a:pPr marL="0" indent="0" algn="just">
              <a:buNone/>
            </a:pPr>
            <a:r>
              <a:rPr lang="cs-CZ" sz="2000" i="1" dirty="0" smtClean="0"/>
              <a:t>Dveře byly zavřeny.</a:t>
            </a:r>
            <a:r>
              <a:rPr lang="cs-CZ" sz="2000" dirty="0" smtClean="0"/>
              <a:t> Případně by šlo napsat -&gt; </a:t>
            </a:r>
            <a:r>
              <a:rPr lang="cs-CZ" sz="2000" i="1" dirty="0" smtClean="0"/>
              <a:t>Dveře byly zavřeny Martinem. </a:t>
            </a:r>
          </a:p>
          <a:p>
            <a:pPr marL="0" indent="0" algn="just">
              <a:buNone/>
            </a:pPr>
            <a:r>
              <a:rPr lang="cs-CZ" sz="2000" dirty="0" smtClean="0"/>
              <a:t>Ty dvě věty nahoře jsou typické příklady rodu trpného. U té první věty to vypadá, jako by se dveře zavíraly samy (což je nesmysl, pokud Vám doma </a:t>
            </a:r>
            <a:r>
              <a:rPr lang="cs-CZ" sz="2000" dirty="0" smtClean="0"/>
              <a:t>nestraší :D). </a:t>
            </a:r>
            <a:r>
              <a:rPr lang="cs-CZ" sz="2000" dirty="0" smtClean="0"/>
              <a:t>V té druhé větě se z podmětu (Martina) stal najednou předmět. Pokud jste si všimli, tak ze dveří (plnily funkci předmětu) se najednou stal podmět.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2650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603849"/>
            <a:ext cx="8915400" cy="53073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500" dirty="0" smtClean="0"/>
              <a:t>Nyní si to vyzkoušíme na procvičování, jestli Vám to dojde. Vaším úkolem je zjistit, který příklad je v rodě činném/trpném. </a:t>
            </a:r>
            <a:r>
              <a:rPr lang="cs-CZ" sz="2500" b="1" dirty="0" smtClean="0"/>
              <a:t>Tyto dva příklady si klidně napište do sešitu.</a:t>
            </a:r>
          </a:p>
          <a:p>
            <a:pPr marL="0" indent="0" algn="ctr">
              <a:buNone/>
            </a:pPr>
            <a:endParaRPr lang="cs-CZ" sz="2500" i="1" dirty="0"/>
          </a:p>
          <a:p>
            <a:pPr marL="0" indent="0" algn="ctr">
              <a:buNone/>
            </a:pPr>
            <a:r>
              <a:rPr lang="cs-CZ" sz="2500" i="1" dirty="0" smtClean="0"/>
              <a:t>Úkol byl zadán učitelem.</a:t>
            </a:r>
          </a:p>
          <a:p>
            <a:pPr marL="0" indent="0" algn="ctr">
              <a:buNone/>
            </a:pPr>
            <a:endParaRPr lang="cs-CZ" sz="2500" i="1" dirty="0"/>
          </a:p>
          <a:p>
            <a:pPr marL="0" indent="0" algn="ctr">
              <a:buNone/>
            </a:pPr>
            <a:r>
              <a:rPr lang="cs-CZ" sz="2500" i="1" dirty="0" smtClean="0"/>
              <a:t>Učitel zadal úkol.</a:t>
            </a:r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420370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603849"/>
            <a:ext cx="8915400" cy="53073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500" i="1" dirty="0"/>
          </a:p>
          <a:p>
            <a:pPr marL="0" indent="0" algn="ctr">
              <a:buNone/>
            </a:pPr>
            <a:r>
              <a:rPr lang="cs-CZ" sz="2500" i="1" dirty="0" smtClean="0"/>
              <a:t>Úkol byl zadán.</a:t>
            </a:r>
          </a:p>
          <a:p>
            <a:pPr marL="0" indent="0" algn="ctr">
              <a:buNone/>
            </a:pPr>
            <a:r>
              <a:rPr lang="cs-CZ" sz="2500" i="1" dirty="0" smtClean="0"/>
              <a:t>Rod trpný – úkol se sám nezadá, normálně by plnil ve větě funkci předmětu, v této větě chybí klasický podmět (např. osoba ve funkci podmětu, co by úkol zadala).</a:t>
            </a:r>
          </a:p>
          <a:p>
            <a:pPr marL="0" indent="0" algn="ctr">
              <a:buNone/>
            </a:pPr>
            <a:endParaRPr lang="cs-CZ" sz="2500" i="1" dirty="0"/>
          </a:p>
          <a:p>
            <a:pPr marL="0" indent="0" algn="ctr">
              <a:buNone/>
            </a:pPr>
            <a:r>
              <a:rPr lang="cs-CZ" sz="2500" i="1" dirty="0" smtClean="0"/>
              <a:t>Učitel zadal úkol.</a:t>
            </a:r>
          </a:p>
          <a:p>
            <a:pPr marL="0" indent="0" algn="ctr">
              <a:buNone/>
            </a:pPr>
            <a:r>
              <a:rPr lang="cs-CZ" sz="2500" i="1" dirty="0" smtClean="0"/>
              <a:t>Rod činný – nějaká osoba něco zadává (učitel), zadává něco (úkol).</a:t>
            </a:r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110949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405442"/>
            <a:ext cx="8915400" cy="55057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500" dirty="0" smtClean="0"/>
          </a:p>
          <a:p>
            <a:pPr marL="0" indent="0" algn="ctr">
              <a:buNone/>
            </a:pPr>
            <a:r>
              <a:rPr lang="cs-CZ" sz="4500" smtClean="0"/>
              <a:t>Pokud </a:t>
            </a:r>
            <a:r>
              <a:rPr lang="cs-CZ" sz="4500" dirty="0" smtClean="0"/>
              <a:t>si nevíte s tímto rady, klidně se mi </a:t>
            </a:r>
            <a:r>
              <a:rPr lang="cs-CZ" sz="4500" smtClean="0"/>
              <a:t>ozvěte –&gt; </a:t>
            </a:r>
            <a:r>
              <a:rPr lang="cs-CZ" sz="4500" dirty="0" smtClean="0"/>
              <a:t>e-mail či </a:t>
            </a:r>
            <a:r>
              <a:rPr lang="cs-CZ" sz="4500" dirty="0" err="1" smtClean="0"/>
              <a:t>facebook</a:t>
            </a:r>
            <a:r>
              <a:rPr lang="cs-CZ" sz="4500" dirty="0" smtClean="0"/>
              <a:t>, pokusím se Vám to případně vysvětlit jinak.</a:t>
            </a:r>
            <a:endParaRPr lang="cs-CZ" sz="4500" dirty="0"/>
          </a:p>
        </p:txBody>
      </p:sp>
    </p:spTree>
    <p:extLst>
      <p:ext uri="{BB962C8B-B14F-4D97-AF65-F5344CB8AC3E}">
        <p14:creationId xmlns:p14="http://schemas.microsoft.com/office/powerpoint/2010/main" val="68079248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310</Words>
  <Application>Microsoft Office PowerPoint</Application>
  <PresentationFormat>Širokoúhlá obrazovka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Stébla</vt:lpstr>
      <vt:lpstr>Rod činný a trpný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Zdvojené hlásky</dc:title>
  <dc:creator>Martin Burant</dc:creator>
  <cp:lastModifiedBy>Martin Burant</cp:lastModifiedBy>
  <cp:revision>26</cp:revision>
  <dcterms:created xsi:type="dcterms:W3CDTF">2019-10-23T19:25:30Z</dcterms:created>
  <dcterms:modified xsi:type="dcterms:W3CDTF">2020-04-16T14:51:46Z</dcterms:modified>
</cp:coreProperties>
</file>